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8" r:id="rId3"/>
    <p:sldId id="271" r:id="rId4"/>
    <p:sldId id="269" r:id="rId5"/>
    <p:sldId id="265" r:id="rId6"/>
    <p:sldId id="261" r:id="rId7"/>
    <p:sldId id="264" r:id="rId8"/>
    <p:sldId id="274" r:id="rId9"/>
    <p:sldId id="287" r:id="rId10"/>
    <p:sldId id="282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922" autoAdjust="0"/>
  </p:normalViewPr>
  <p:slideViewPr>
    <p:cSldViewPr>
      <p:cViewPr varScale="1">
        <p:scale>
          <a:sx n="64" d="100"/>
          <a:sy n="64" d="100"/>
        </p:scale>
        <p:origin x="100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355F-BDFC-4E3F-B57C-87B5D6BE3261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diagnostictes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изучения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Английского языка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Международной школе завтрашнего дня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72057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онлайн</a:t>
            </a:r>
          </a:p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://www.acediagnostictest.com/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Диагностическое тестирование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очно в школе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7000.00 (семь </a:t>
            </a:r>
            <a:r>
              <a:rPr lang="ru-RU" sz="4000" b="1" dirty="0">
                <a:solidFill>
                  <a:srgbClr val="FF0000"/>
                </a:solidFill>
              </a:rPr>
              <a:t>тысяч)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0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93478" y="1720840"/>
            <a:ext cx="6624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i="1" u="sng" dirty="0" smtClean="0">
                <a:solidFill>
                  <a:schemeClr val="bg1"/>
                </a:solidFill>
              </a:rPr>
              <a:t>cels@eslcan.com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u="sng" dirty="0">
                <a:solidFill>
                  <a:schemeClr val="bg1"/>
                </a:solidFill>
              </a:rPr>
              <a:t>stnatalie@eslcan.com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+7(495)647-82-52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Skype: </a:t>
            </a:r>
            <a:r>
              <a:rPr lang="en-US" altLang="ru-RU" sz="5400" i="1" dirty="0" err="1">
                <a:solidFill>
                  <a:schemeClr val="bg1"/>
                </a:solidFill>
              </a:rPr>
              <a:t>celsnatalie</a:t>
            </a:r>
            <a:endParaRPr lang="ru-RU" alt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9149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764704"/>
            <a:ext cx="705601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FF0000"/>
                </a:solidFill>
              </a:rPr>
              <a:t>Spotlight </a:t>
            </a:r>
          </a:p>
          <a:p>
            <a:pPr eaLnBrk="1" hangingPunct="1"/>
            <a:endParaRPr lang="en-US" altLang="ru-RU" sz="4800" b="1" dirty="0">
              <a:solidFill>
                <a:srgbClr val="FF0000"/>
              </a:solidFill>
            </a:endParaRPr>
          </a:p>
          <a:p>
            <a:pPr eaLnBrk="1" hangingPunct="1"/>
            <a:endParaRPr lang="en-US" altLang="ru-RU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4800" b="1" dirty="0">
                <a:solidFill>
                  <a:srgbClr val="FF0000"/>
                </a:solidFill>
              </a:rPr>
              <a:t> 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K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онтрольные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4800" b="1" dirty="0">
                <a:solidFill>
                  <a:srgbClr val="FF0000"/>
                </a:solidFill>
              </a:rPr>
              <a:t>работы 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 b="1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4800" b="1" dirty="0" smtClean="0">
                <a:solidFill>
                  <a:srgbClr val="0B87D6"/>
                </a:solidFill>
              </a:rPr>
              <a:t> </a:t>
            </a:r>
            <a:r>
              <a:rPr lang="ru-RU" altLang="ru-RU" sz="4800" b="1" dirty="0" smtClean="0">
                <a:solidFill>
                  <a:srgbClr val="0B87D6"/>
                </a:solidFill>
              </a:rPr>
              <a:t>Видео </a:t>
            </a:r>
            <a:r>
              <a:rPr lang="ru-RU" altLang="ru-RU" sz="4800" b="1" dirty="0">
                <a:solidFill>
                  <a:srgbClr val="0B87D6"/>
                </a:solidFill>
              </a:rPr>
              <a:t>уроки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1680" y="5370513"/>
            <a:ext cx="7632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2</a:t>
            </a:r>
            <a:r>
              <a:rPr lang="en-US" altLang="ru-RU" sz="3200" b="1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-11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класс –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4 контрольные работы </a:t>
            </a:r>
            <a:r>
              <a:rPr lang="ru-RU" altLang="ru-RU" sz="3200" b="1" dirty="0">
                <a:solidFill>
                  <a:srgbClr val="FF0000"/>
                </a:solidFill>
              </a:rPr>
              <a:t>в год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00B050"/>
                </a:solidFill>
              </a:rPr>
              <a:t> </a:t>
            </a:r>
            <a:endParaRPr lang="ru-RU" alt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577524" cy="734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ЗАОЧНАЯ ФОРМА ОБУЧЕНИЯ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5" y="24043"/>
            <a:ext cx="466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</a:rPr>
              <a:t>ГРУППА ПО ОБУЧЕНИЮ ГОВОРЕНИЮ  И ЧТЕНИЮ НА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АНГЛИЙСКОМ ЯЗЫКЕ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Групповые онлайн уроки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621" y="2046907"/>
            <a:ext cx="46666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2. </a:t>
            </a:r>
            <a:r>
              <a:rPr lang="ru-RU" sz="2600" b="1" dirty="0" smtClean="0">
                <a:solidFill>
                  <a:schemeClr val="bg1"/>
                </a:solidFill>
              </a:rPr>
              <a:t>ИЗУЧЕНИЕ ОТДЕЛЬНЫХ ПРЕДМЕТОВ (</a:t>
            </a:r>
            <a:r>
              <a:rPr lang="en-US" sz="2600" b="1" dirty="0" smtClean="0">
                <a:solidFill>
                  <a:schemeClr val="bg1"/>
                </a:solidFill>
              </a:rPr>
              <a:t>CLIL)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НА АНГЛИЙСКОМ ЯЗЫКЕ  ПО ПРОГРАММЕ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05" y="4324414"/>
            <a:ext cx="4369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3. ИЗУЧЕНИЕ ПОЛНОЙ ПРОГРАММЫ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 ПОЛУЧЕНИЕМ АМЕРИКАНСКОГО ДИПЛОМА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66247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ОНЛАЙН </a:t>
            </a:r>
            <a:r>
              <a:rPr lang="en-US" sz="3200" b="1" dirty="0" smtClean="0">
                <a:solidFill>
                  <a:srgbClr val="FF0000"/>
                </a:solidFill>
              </a:rPr>
              <a:t>ESL </a:t>
            </a:r>
            <a:r>
              <a:rPr lang="ru-RU" sz="3200" b="1" dirty="0" smtClean="0">
                <a:solidFill>
                  <a:srgbClr val="FF0000"/>
                </a:solidFill>
              </a:rPr>
              <a:t>ГРУППА ПО ОБУЧЕНИЮ АНГЛИЙСКОМУ ЯЗЫКУ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</a:rPr>
              <a:t>Speaking English with Ace and Christy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Reading program ABC with Ace and Christy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61902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занятия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 урока в неделю по 40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Индивидуальные контрольные занятия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5172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b="1" dirty="0" smtClean="0"/>
              <a:t>000.00 рублей в месяц – </a:t>
            </a:r>
            <a:r>
              <a:rPr lang="en-US" sz="2000" b="1" dirty="0" smtClean="0"/>
              <a:t>2</a:t>
            </a:r>
            <a:r>
              <a:rPr lang="ru-RU" sz="2000" b="1" dirty="0" smtClean="0"/>
              <a:t>7</a:t>
            </a:r>
            <a:r>
              <a:rPr lang="en-US" sz="2000" b="1" dirty="0" smtClean="0"/>
              <a:t>000.00 </a:t>
            </a:r>
            <a:r>
              <a:rPr lang="ru-RU" sz="2000" b="1" dirty="0" smtClean="0"/>
              <a:t>в триместр </a:t>
            </a:r>
          </a:p>
          <a:p>
            <a:r>
              <a:rPr lang="ru-RU" sz="2000" b="1" dirty="0" smtClean="0"/>
              <a:t>2500.00 рублей стоимость учебных материалов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3465"/>
            <a:ext cx="1372649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4149080"/>
            <a:ext cx="1379301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8864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CLIL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r>
              <a:rPr lang="en-US" altLang="ja-JP" sz="2800" dirty="0" smtClean="0">
                <a:solidFill>
                  <a:schemeClr val="bg1"/>
                </a:solidFill>
              </a:rPr>
              <a:t>CONTENT AND LANGUAGE INTEGRATED LEARNING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ИЗУЧЕНИЕ ОТДЕЛЬНЫХ ПРЕДМЕТОВ НА АНГЛИЙСКОМ ЯЗЫКЕ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0026"/>
            <a:ext cx="1872208" cy="2476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4" y="4092262"/>
            <a:ext cx="1826396" cy="244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4" y="4039015"/>
            <a:ext cx="1882322" cy="2467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2053590"/>
            <a:ext cx="2503924" cy="1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95736" y="333375"/>
            <a:ext cx="6552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ИЗУЧЕНИЕ ПОЛНОЙ ПРОГРАММЫ</a:t>
            </a:r>
          </a:p>
          <a:p>
            <a:pPr algn="ctr" eaLnBrk="1" hangingPunct="1"/>
            <a:r>
              <a:rPr lang="en-US" altLang="ru-RU" sz="3200" b="1" dirty="0" smtClean="0">
                <a:solidFill>
                  <a:srgbClr val="7030A0"/>
                </a:solidFill>
              </a:rPr>
              <a:t>School of Tomorrow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343.jpg"/>
          <p:cNvPicPr>
            <a:picLocks noChangeAspect="1"/>
          </p:cNvPicPr>
          <p:nvPr/>
        </p:nvPicPr>
        <p:blipFill>
          <a:blip r:embed="rId3"/>
          <a:srcRect l="6657" b="9052"/>
          <a:stretch>
            <a:fillRect/>
          </a:stretch>
        </p:blipFill>
        <p:spPr bwMode="auto">
          <a:xfrm>
            <a:off x="323850" y="1844824"/>
            <a:ext cx="1595438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6" descr="img352 (2).jpg"/>
          <p:cNvPicPr>
            <a:picLocks noChangeAspect="1"/>
          </p:cNvPicPr>
          <p:nvPr/>
        </p:nvPicPr>
        <p:blipFill>
          <a:blip r:embed="rId4"/>
          <a:srcRect l="6657" b="9052"/>
          <a:stretch>
            <a:fillRect/>
          </a:stretch>
        </p:blipFill>
        <p:spPr bwMode="auto">
          <a:xfrm>
            <a:off x="2051050" y="1844824"/>
            <a:ext cx="15922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 descr="img358 (2).jpg"/>
          <p:cNvPicPr>
            <a:picLocks noChangeAspect="1"/>
          </p:cNvPicPr>
          <p:nvPr/>
        </p:nvPicPr>
        <p:blipFill>
          <a:blip r:embed="rId5"/>
          <a:srcRect l="6657" b="9052"/>
          <a:stretch>
            <a:fillRect/>
          </a:stretch>
        </p:blipFill>
        <p:spPr bwMode="auto">
          <a:xfrm>
            <a:off x="3775075" y="1844823"/>
            <a:ext cx="15938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img365.jpg"/>
          <p:cNvPicPr>
            <a:picLocks noChangeAspect="1"/>
          </p:cNvPicPr>
          <p:nvPr/>
        </p:nvPicPr>
        <p:blipFill>
          <a:blip r:embed="rId6"/>
          <a:srcRect l="5212" b="9052"/>
          <a:stretch>
            <a:fillRect/>
          </a:stretch>
        </p:blipFill>
        <p:spPr bwMode="auto">
          <a:xfrm>
            <a:off x="5580062" y="1857772"/>
            <a:ext cx="1512887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Рисунок 3" descr="img340.jpg"/>
          <p:cNvPicPr>
            <a:picLocks noChangeAspect="1"/>
          </p:cNvPicPr>
          <p:nvPr/>
        </p:nvPicPr>
        <p:blipFill>
          <a:blip r:embed="rId7"/>
          <a:srcRect l="12042" b="8105"/>
          <a:stretch>
            <a:fillRect/>
          </a:stretch>
        </p:blipFill>
        <p:spPr bwMode="auto">
          <a:xfrm>
            <a:off x="7252494" y="1857772"/>
            <a:ext cx="1512888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36850" y="5373216"/>
            <a:ext cx="550755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</a:rPr>
              <a:t>American Diploma               </a:t>
            </a:r>
            <a:r>
              <a:rPr lang="en-US" altLang="ru-RU" sz="3200" b="1" dirty="0">
                <a:solidFill>
                  <a:srgbClr val="FF0000"/>
                </a:solidFill>
              </a:rPr>
              <a:t>Lighthouse Christian Academy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3651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International school of Tomorrow Certificate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5" y="4164576"/>
            <a:ext cx="3151675" cy="253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5" y="620688"/>
            <a:ext cx="62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VOCATIONAL DIPLOMA – 20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GENERAL  DIPLOMA  – 24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6" y="24354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 PREPARATORY  DIPLOMA  – 26,5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&lt;800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78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 DIPLOMA  – 28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average score  &lt;94%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&lt;1000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757" y="385794"/>
            <a:ext cx="679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Самостоятельное изучение пейсов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1131" y="3845972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1-8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</a:t>
            </a:r>
            <a:r>
              <a:rPr lang="ru-RU" sz="2800" b="1" i="1" dirty="0" smtClean="0">
                <a:solidFill>
                  <a:srgbClr val="FF0000"/>
                </a:solidFill>
              </a:rPr>
              <a:t>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413" y="4366265"/>
            <a:ext cx="67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9-12 класс - 31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659" y="5035823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836" y="580526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Прохождение тренинга родителем ОБЯЗАТЕЛЬНО - 17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1 раз в 5 лет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7" y="385794"/>
            <a:ext cx="2158827" cy="222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857" y="1053650"/>
            <a:ext cx="5899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Методическое сопровождение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817" y="1946202"/>
            <a:ext cx="615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Ведение образовательной документации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369" y="2953420"/>
            <a:ext cx="6795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Участие в семинарах</a:t>
            </a:r>
            <a:r>
              <a:rPr lang="en-US" sz="2600" b="1" dirty="0" smtClean="0">
                <a:solidFill>
                  <a:srgbClr val="00B0F0"/>
                </a:solidFill>
              </a:rPr>
              <a:t>/</a:t>
            </a:r>
            <a:r>
              <a:rPr lang="ru-RU" sz="2600" b="1" dirty="0" err="1" smtClean="0">
                <a:solidFill>
                  <a:srgbClr val="00B0F0"/>
                </a:solidFill>
              </a:rPr>
              <a:t>вебинарах</a:t>
            </a:r>
            <a:r>
              <a:rPr lang="ru-RU" sz="2600" b="1" dirty="0" smtClean="0">
                <a:solidFill>
                  <a:srgbClr val="00B0F0"/>
                </a:solidFill>
              </a:rPr>
              <a:t>, олимпиадах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1046440" cy="4513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Самостоятельное изучение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507" y="176487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Знание английского языка для родителя является обязательным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(3 групповых урока и 3 индивидуальных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24 урока в месяц 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Работа в </a:t>
            </a:r>
            <a:r>
              <a:rPr lang="en-US" sz="2600" b="1" dirty="0" err="1" smtClean="0">
                <a:solidFill>
                  <a:srgbClr val="7030A0"/>
                </a:solidFill>
              </a:rPr>
              <a:t>ePace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(WB 2-9 levels, </a:t>
            </a:r>
            <a:r>
              <a:rPr lang="en-US" sz="2400" b="1" dirty="0" err="1" smtClean="0">
                <a:solidFill>
                  <a:srgbClr val="7030A0"/>
                </a:solidFill>
              </a:rPr>
              <a:t>Sc</a:t>
            </a:r>
            <a:r>
              <a:rPr lang="en-US" sz="2400" b="1" dirty="0" smtClean="0">
                <a:solidFill>
                  <a:srgbClr val="7030A0"/>
                </a:solidFill>
              </a:rPr>
              <a:t>/SS </a:t>
            </a:r>
            <a:r>
              <a:rPr lang="ru-RU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 levels)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4442" y="4605815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2-8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</a:t>
            </a:r>
            <a:r>
              <a:rPr lang="ru-RU" sz="2200" b="1" i="1" dirty="0" smtClean="0">
                <a:solidFill>
                  <a:srgbClr val="FF0000"/>
                </a:solidFill>
              </a:rPr>
              <a:t>27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</a:p>
          <a:p>
            <a:r>
              <a:rPr lang="ru-RU" sz="2200" b="1" i="1" u="sng" dirty="0" smtClean="0">
                <a:solidFill>
                  <a:srgbClr val="FF0000"/>
                </a:solidFill>
              </a:rPr>
              <a:t>9-12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levels –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30000.00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рублей в месяц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(10 месяцев)</a:t>
            </a:r>
            <a:r>
              <a:rPr lang="en-US" sz="2000" b="1" i="1" u="sng" dirty="0" smtClean="0">
                <a:solidFill>
                  <a:srgbClr val="7030A0"/>
                </a:solidFill>
              </a:rPr>
              <a:t> </a:t>
            </a:r>
            <a:endParaRPr lang="ru-RU" sz="2000" b="1" i="1" u="sng" dirty="0" smtClean="0">
              <a:solidFill>
                <a:srgbClr val="7030A0"/>
              </a:solidFill>
            </a:endParaRPr>
          </a:p>
          <a:p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469" y="540603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стоимость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393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Candara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Mrs. Natalie</cp:lastModifiedBy>
  <cp:revision>77</cp:revision>
  <dcterms:created xsi:type="dcterms:W3CDTF">2020-07-04T15:06:30Z</dcterms:created>
  <dcterms:modified xsi:type="dcterms:W3CDTF">2022-08-09T08:54:16Z</dcterms:modified>
</cp:coreProperties>
</file>